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19"/>
  </p:notesMasterIdLst>
  <p:sldIdLst>
    <p:sldId id="256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</p:sldIdLst>
  <p:sldSz cx="9144000" cy="5143500" type="screen16x9"/>
  <p:notesSz cx="9296400" cy="7010400"/>
  <p:embeddedFontLst>
    <p:embeddedFont>
      <p:font typeface="Arial Black" panose="020B0A04020102020204" pitchFamily="34" charset="0"/>
      <p:regular r:id="rId20"/>
      <p:bold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orient="horz" pos="1284">
          <p15:clr>
            <a:srgbClr val="A4A3A4"/>
          </p15:clr>
        </p15:guide>
        <p15:guide id="3" pos="240">
          <p15:clr>
            <a:srgbClr val="A4A3A4"/>
          </p15:clr>
        </p15:guide>
        <p15:guide id="4" pos="3840">
          <p15:clr>
            <a:srgbClr val="A4A3A4"/>
          </p15:clr>
        </p15:guide>
        <p15:guide id="5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uzwHkFENMA1mMyJS7t4rQxZCe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196"/>
        <p:guide orient="horz" pos="1284"/>
        <p:guide pos="240"/>
        <p:guide pos="384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738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izable">
  <p:cSld name="Customizab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Google Shape;13;p12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" name="Google Shape;14;p12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" name="Google Shape;15;p12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2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7" name="Google Shape;17;p12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601" y="1087794"/>
            <a:ext cx="2673375" cy="269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izable">
  <p:cSld name="1_Customiz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:\Brown_IR_PERM99\Corporate Communications\Presentation Creation\Templates\0 NEW CORP TEMPLATE\Corporate\Design Files\Photoshop Output\Cov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8" y="1035050"/>
            <a:ext cx="3316287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1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21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4" name="Google Shape;104;p21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5" name="Google Shape;105;p21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07" name="Google Shape;107;p2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Divider Red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descr="C:\Brown_IR_PERM99\Corporate Communications\Presentation Creation\Templates\0 NEW CORP TEMPLATE\Corporate\Design Files\Photoshop Output\Divid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0909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0909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Divider Purp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descr="C:\Brown_IR_PERM99\Corporate Communications\Presentation Creation\Templates\0 NEW CORP TEMPLATE\Corporate\Design Files\Photoshop Output\Divid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967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967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en">
  <p:cSld name="Divider Gree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 descr="C:\Brown_IR_PERM99\Corporate Communications\Presentation Creation\Templates\0 NEW CORP TEMPLATE\Corporate\Design Files\Photoshop Output\Divid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A8C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A8C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eal">
  <p:cSld name="Divider Teal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:\Brown_IR_PERM99\Corporate Communications\Presentation Creation\Templates\0 NEW CORP TEMPLATE\Corporate\Design Files\Photoshop Output\Divid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53E8E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53E8E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 descr="C:\Brown_IR_PERM99\Corporate Communications\Presentation Creation\Templates\0 NEW CORP TEMPLATE\Corporate\Design Files\Photoshop Output\Divid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4857750"/>
            <a:ext cx="914400" cy="285750"/>
          </a:xfrm>
          <a:prstGeom prst="rect">
            <a:avLst/>
          </a:prstGeom>
          <a:solidFill>
            <a:srgbClr val="3B7B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84B1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84B1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rown">
  <p:cSld name="Divider Brow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 descr="C:\Brown_IR_PERM99\Corporate Communications\Presentation Creation\Templates\0 NEW CORP TEMPLATE\Corporate\Design Files\Photoshop Output\Divid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74F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74F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Divider Orang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 descr="C:\Brown_IR_PERM99\Corporate Communications\Presentation Creation\Templates\0 NEW CORP TEMPLATE\Corporate\Design Files\Photoshop Output\Divid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EA6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EA6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Purple">
  <p:cSld name="Content Slide Purp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 descr="C:\Brown_IR_PERM99\Corporate Communications\Presentation Creation\Templates\0 NEW CORP TEMPLATE\Corporate\Design Files\Photoshop Output\Content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75188"/>
            <a:ext cx="9145588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5875" y="5170488"/>
            <a:ext cx="22637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Away From Home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Green">
  <p:cSld name="Content Slide Gree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 descr="C:\Brown_IR_PERM99\Corporate Communications\Presentation Creation\Templates\0 NEW CORP TEMPLATE\Corporate\Design Files\Photoshop Output\Content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15875" y="5170488"/>
            <a:ext cx="1771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Consumer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Red">
  <p:cSld name="Content Slide Re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/>
        </p:nvSpPr>
        <p:spPr>
          <a:xfrm>
            <a:off x="15875" y="5170488"/>
            <a:ext cx="17859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Corporate</a:t>
            </a:r>
            <a:endParaRPr/>
          </a:p>
        </p:txBody>
      </p:sp>
      <p:sp>
        <p:nvSpPr>
          <p:cNvPr id="31" name="Google Shape;31;p1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63029" y="76200"/>
            <a:ext cx="815515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3"/>
          </p:nvPr>
        </p:nvSpPr>
        <p:spPr>
          <a:xfrm>
            <a:off x="863030" y="597523"/>
            <a:ext cx="81335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62663"/>
            <a:ext cx="91440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243" y="4647304"/>
            <a:ext cx="522442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305" y="81242"/>
            <a:ext cx="554805" cy="90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Teal">
  <p:cSld name="Content Slide Teal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 descr="C:\Brown_IR_PERM99\Corporate Communications\Presentation Creation\Templates\0 NEW CORP TEMPLATE\Corporate\Design Files\Photoshop Output\Content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45025"/>
            <a:ext cx="9151938" cy="50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5875" y="5170488"/>
            <a:ext cx="15700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Coffee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lue">
  <p:cSld name="Content Slide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 descr="C:\Brown_IR_PERM99\Corporate Communications\Presentation Creation\Templates\0 NEW CORP TEMPLATE\Corporate\Design Files\Photoshop Output\Content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5875" y="5170488"/>
            <a:ext cx="201612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Natural Foods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rown">
  <p:cSld name="Content Slide Brow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C:\Brown_IR_PERM99\Corporate Communications\Presentation Creation\Templates\0 NEW CORP TEMPLATE\Corporate\Design Files\Photoshop Output\Content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94225"/>
            <a:ext cx="91440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5875" y="5170488"/>
            <a:ext cx="13366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Pet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Orange">
  <p:cSld name="Content Slide Orang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 descr="C:\Brown_IR_PERM99\Corporate Communications\Presentation Creation\Templates\0 NEW CORP TEMPLATE\Corporate\Design Files\Photoshop Output\Content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67250"/>
            <a:ext cx="9151938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15875" y="5170488"/>
            <a:ext cx="1644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General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mplate Guide">
  <p:cSld name="3_Template Guid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-1588" y="3509963"/>
            <a:ext cx="259873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-11113" y="1208088"/>
            <a:ext cx="214788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11138" y="1200150"/>
            <a:ext cx="8932862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FACE</a:t>
            </a:r>
            <a:b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Headline</a:t>
            </a:r>
            <a:b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32 with Shadow. Keep headline to ONE single line.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Sub-headline (optional)</a:t>
            </a:r>
            <a:b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Red, Century Gothic, 16, Italicized. Include a sub-headline which communicates key messaging of the slide,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more than 1-2 lines.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Content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18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0" y="0"/>
            <a:ext cx="34083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 Guide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209550" y="3500438"/>
            <a:ext cx="22034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PALETTE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11138" y="3881438"/>
            <a:ext cx="89328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colors below in any variation and/or combination.</a:t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2471738" y="4276725"/>
            <a:ext cx="781050" cy="781050"/>
          </a:xfrm>
          <a:prstGeom prst="ellipse">
            <a:avLst/>
          </a:prstGeom>
          <a:solidFill>
            <a:srgbClr val="AC1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3308350" y="4276725"/>
            <a:ext cx="781050" cy="781050"/>
          </a:xfrm>
          <a:prstGeom prst="ellipse">
            <a:avLst/>
          </a:prstGeom>
          <a:solidFill>
            <a:srgbClr val="602C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4144963" y="4276725"/>
            <a:ext cx="781050" cy="781050"/>
          </a:xfrm>
          <a:prstGeom prst="ellipse">
            <a:avLst/>
          </a:prstGeom>
          <a:solidFill>
            <a:srgbClr val="6D90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636713" y="4276725"/>
            <a:ext cx="781050" cy="781050"/>
          </a:xfrm>
          <a:prstGeom prst="ellipse">
            <a:avLst/>
          </a:prstGeom>
          <a:solidFill>
            <a:srgbClr val="7B8E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800100" y="4276725"/>
            <a:ext cx="781050" cy="7810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981575" y="4276725"/>
            <a:ext cx="779463" cy="781050"/>
          </a:xfrm>
          <a:prstGeom prst="ellipse">
            <a:avLst/>
          </a:prstGeom>
          <a:solidFill>
            <a:srgbClr val="438C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26606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3508375" y="4368800"/>
            <a:ext cx="3349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42799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69</a:t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51276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18129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149</a:t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816600" y="4276725"/>
            <a:ext cx="781050" cy="781050"/>
          </a:xfrm>
          <a:prstGeom prst="ellipse">
            <a:avLst/>
          </a:prstGeom>
          <a:solidFill>
            <a:srgbClr val="16A2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653213" y="4276725"/>
            <a:ext cx="781050" cy="781050"/>
          </a:xfrm>
          <a:prstGeom prst="ellipse">
            <a:avLst/>
          </a:prstGeom>
          <a:solidFill>
            <a:srgbClr val="D057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489825" y="4276725"/>
            <a:ext cx="781050" cy="781050"/>
          </a:xfrm>
          <a:prstGeom prst="ellipse">
            <a:avLst/>
          </a:prstGeom>
          <a:solidFill>
            <a:srgbClr val="7433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9753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156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682307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76708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52388" y="584200"/>
            <a:ext cx="9156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Instructions: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 to </a:t>
            </a:r>
            <a:r>
              <a:rPr lang="en-US" sz="14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SLIDE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select a cover slide based on audience or key topic. Use the coordinating divider and content slides as needed in any color combination.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mplate Guide">
  <p:cSld name="4_Template Gu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Brown_IR_PERM99\Corporate Communications\Presentation Creation\Templates\0 NEW CORP TEMPLATE\Corporate\Design Files\Cover_Cor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825" y="949325"/>
            <a:ext cx="1152525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6" descr="C:\Brown_IR_PERM99\Corporate Communications\Presentation Creation\Templates\0 NEW CORP TEMPLATE\Corporate\Design Files\Cover_AF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3" y="957263"/>
            <a:ext cx="1154112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6" descr="C:\Brown_IR_PERM99\Corporate Communications\Presentation Creation\Templates\0 NEW CORP TEMPLATE\Corporate\Design Files\Cover_Consum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688" y="949325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6" descr="C:\Brown_IR_PERM99\Corporate Communications\Presentation Creation\Templates\0 NEW CORP TEMPLATE\Corporate\Design Files\Cover_Coffe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8913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6" descr="C:\Brown_IR_PERM99\Corporate Communications\Presentation Creation\Templates\0 NEW CORP TEMPLATE\Corporate\Design Files\Cover_Natur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9550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36" descr="C:\Brown_IR_PERM99\Corporate Communications\Presentation Creation\Templates\0 NEW CORP TEMPLATE\Corporate\Design Files\Cover_Pe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6" descr="C:\Brown_IR_PERM99\Corporate Communications\Presentation Creation\Templates\0 NEW CORP TEMPLATE\Corporate\Design Files\Content_tea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6213" y="2024063"/>
            <a:ext cx="1155700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 descr="C:\Brown_IR_PERM99\Corporate Communications\Presentation Creation\Templates\0 NEW CORP TEMPLATE\Corporate\Design Files\Content_blu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6850" y="2019300"/>
            <a:ext cx="1154113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36" descr="C:\Brown_IR_PERM99\Corporate Communications\Presentation Creation\Templates\0 NEW CORP TEMPLATE\Corporate\Design Files\Content_brown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65900" y="2022475"/>
            <a:ext cx="1157288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6" descr="C:\Brown_IR_PERM99\Corporate Communications\Presentation Creation\Templates\0 NEW CORP TEMPLATE\Corporate\Design Files\Content_green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95575" y="2025650"/>
            <a:ext cx="1155700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36" descr="C:\Brown_IR_PERM99\Corporate Communications\Presentation Creation\Templates\0 NEW CORP TEMPLATE\Corporate\Design Files\Content_Oran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58125" y="2017713"/>
            <a:ext cx="1154113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36" descr="C:\Brown_IR_PERM99\Corporate Communications\Presentation Creation\Templates\0 NEW CORP TEMPLATE\Corporate\Design Files\Content_purpl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4938" y="2028825"/>
            <a:ext cx="1155700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36" descr="C:\Brown_IR_PERM99\Corporate Communications\Presentation Creation\Templates\0 NEW CORP TEMPLATE\Corporate\Design Files\Content_r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7475" y="2030413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36" descr="C:\Brown_IR_PERM99\Corporate Communications\Presentation Creation\Templates\0 NEW CORP TEMPLATE\Corporate\Design Files\Divider_Teal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1450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 descr="C:\Brown_IR_PERM99\Corporate Communications\Presentation Creation\Templates\0 NEW CORP TEMPLATE\Corporate\Design Files\Divider_Blu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7325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descr="C:\Brown_IR_PERM99\Corporate Communications\Presentation Creation\Templates\0 NEW CORP TEMPLATE\Corporate\Design Files\Divider_Brown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54788" y="3103563"/>
            <a:ext cx="1154112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descr="C:\Brown_IR_PERM99\Corporate Communications\Presentation Creation\Templates\0 NEW CORP TEMPLATE\Corporate\Design Files\Divider_Green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descr="C:\Brown_IR_PERM99\Corporate Communications\Presentation Creation\Templates\0 NEW CORP TEMPLATE\Corporate\Design Files\Divider_Oran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40663" y="3101975"/>
            <a:ext cx="1155700" cy="64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descr="C:\Brown_IR_PERM99\Corporate Communications\Presentation Creation\Templates\0 NEW CORP TEMPLATE\Corporate\Design Files\Divider_Purpl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9700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descr="C:\Brown_IR_PERM99\Corporate Communications\Presentation Creation\Templates\0 NEW CORP TEMPLATE\Corporate\Design Files\Divider_R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382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20650" y="666750"/>
            <a:ext cx="2005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COVER SLIDES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120650" y="1739900"/>
            <a:ext cx="431165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CONTENT SLIDES (MULTIPLE SPEAKERS/TOPICS)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20650" y="2817813"/>
            <a:ext cx="4203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DIVIDER SLIDES (MULTIPLE SPEAKERS/TOPICS)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3338" y="901700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282700" y="914400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AWAY FROM HOME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601913" y="906463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3892550" y="896938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5160963" y="8969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6465888" y="889000"/>
            <a:ext cx="139065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</p:txBody>
      </p:sp>
      <p:pic>
        <p:nvPicPr>
          <p:cNvPr id="264" name="Google Shape;264;p36" descr="C:\Brown_IR_PERM99\Corporate Communications\Presentation Creation\Templates\0 NEW CORP TEMPLATE\Corporate\Design Files\Cover_General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72413" y="942975"/>
            <a:ext cx="1154112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6"/>
          <p:cNvSpPr txBox="1"/>
          <p:nvPr/>
        </p:nvSpPr>
        <p:spPr>
          <a:xfrm>
            <a:off x="7754938" y="8842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INTERNAL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28588" y="4071938"/>
            <a:ext cx="5908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CUSTOMIZABLE COVER SLIDE (IMAGES CAN BE INSERTED FOR CUSTOMIZATION)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6525" y="4341813"/>
            <a:ext cx="1239838" cy="69691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8" name="Google Shape;268;p36"/>
          <p:cNvSpPr txBox="1"/>
          <p:nvPr/>
        </p:nvSpPr>
        <p:spPr>
          <a:xfrm>
            <a:off x="0" y="-19050"/>
            <a:ext cx="9144000" cy="6461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SLIDE LAYOUT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mplate Guide">
  <p:cSld name="5_Template Guid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" y="1141413"/>
            <a:ext cx="9037638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0" y="-19050"/>
            <a:ext cx="9144000" cy="9239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LAYOUT LIBRARY</a:t>
            </a:r>
            <a:endParaRPr/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to slide 26 to access the slide library.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0" y="1941513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28463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37607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4495800" y="3808413"/>
            <a:ext cx="46482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/>
          <p:nvPr/>
        </p:nvSpPr>
        <p:spPr>
          <a:xfrm rot="5400000">
            <a:off x="-459581" y="2969419"/>
            <a:ext cx="3956050" cy="160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7"/>
          <p:cNvSpPr/>
          <p:nvPr/>
        </p:nvSpPr>
        <p:spPr>
          <a:xfrm rot="5400000">
            <a:off x="1066007" y="3017044"/>
            <a:ext cx="3956050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2590801" y="30289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>
            <a:off x="4114801" y="3019425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 rot="5400000">
            <a:off x="5638801" y="29908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">
  <p:cSld name="Corpora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22225" y="4835525"/>
            <a:ext cx="838200" cy="285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3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0" y="1182488"/>
            <a:ext cx="8239874" cy="2647762"/>
          </a:xfrm>
          <a:prstGeom prst="rect">
            <a:avLst/>
          </a:prstGeom>
          <a:gradFill>
            <a:gsLst>
              <a:gs pos="0">
                <a:srgbClr val="E9EFF2"/>
              </a:gs>
              <a:gs pos="17000">
                <a:srgbClr val="0A5185"/>
              </a:gs>
              <a:gs pos="95575">
                <a:srgbClr val="032D4F"/>
              </a:gs>
              <a:gs pos="100000">
                <a:srgbClr val="032D4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4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5"/>
          </p:nvPr>
        </p:nvSpPr>
        <p:spPr>
          <a:xfrm>
            <a:off x="-133564" y="2181225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3555" y="69323"/>
            <a:ext cx="851215" cy="85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9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y From Home">
  <p:cSld name="Away From Hom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C:\Brown_IR_PERM99\Corporate Communications\Presentation Creation\Templates\0 NEW CORP TEMPLATE\Corporate\Design Files\Photoshop Output\Cov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with TFM Branding" type="titleOnly">
  <p:cSld name="TITLE_ONL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2">
            <a:alphaModFix/>
          </a:blip>
          <a:srcRect l="5308" t="92367"/>
          <a:stretch/>
        </p:blipFill>
        <p:spPr>
          <a:xfrm>
            <a:off x="0" y="4599389"/>
            <a:ext cx="9144000" cy="5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b="97476"/>
          <a:stretch/>
        </p:blipFill>
        <p:spPr>
          <a:xfrm>
            <a:off x="0" y="0"/>
            <a:ext cx="9144000" cy="118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/>
          <p:nvPr/>
        </p:nvSpPr>
        <p:spPr>
          <a:xfrm>
            <a:off x="0" y="118752"/>
            <a:ext cx="9144000" cy="45103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73" y="133350"/>
            <a:ext cx="8358428" cy="448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1508423" y="3524836"/>
            <a:ext cx="7635577" cy="77970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182875" rIns="91425" bIns="182875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</a:t>
            </a:r>
            <a:endParaRPr sz="22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2362200" y="3486150"/>
            <a:ext cx="6781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 Black"/>
              <a:buNone/>
              <a:defRPr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2" name="Google Shape;382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t="98153"/>
          <a:stretch/>
        </p:blipFill>
        <p:spPr>
          <a:xfrm>
            <a:off x="0" y="4622326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5">
            <a:alphaModFix/>
          </a:blip>
          <a:srcRect b="13027"/>
          <a:stretch/>
        </p:blipFill>
        <p:spPr>
          <a:xfrm>
            <a:off x="8116955" y="4563578"/>
            <a:ext cx="838201" cy="4228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4" name="Google Shape;384;p53"/>
          <p:cNvSpPr/>
          <p:nvPr/>
        </p:nvSpPr>
        <p:spPr>
          <a:xfrm>
            <a:off x="0" y="309294"/>
            <a:ext cx="1169907" cy="11130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265291"/>
            <a:ext cx="1127667" cy="12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Workstreams with TFM Branding">
  <p:cSld name="Three Workstreams with TFM Branding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4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54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54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1981200" y="991355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2"/>
          </p:nvPr>
        </p:nvSpPr>
        <p:spPr>
          <a:xfrm>
            <a:off x="1981200" y="381756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body" idx="3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body" idx="4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5"/>
          </p:nvPr>
        </p:nvSpPr>
        <p:spPr>
          <a:xfrm>
            <a:off x="1981200" y="3873103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6"/>
          </p:nvPr>
        </p:nvSpPr>
        <p:spPr>
          <a:xfrm>
            <a:off x="1981200" y="3263504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ingham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5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Gingham">
  <p:cSld name="1_Blank With Gingham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6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56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56"/>
          <p:cNvSpPr txBox="1">
            <a:spLocks noGrp="1"/>
          </p:cNvSpPr>
          <p:nvPr>
            <p:ph type="body" idx="1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body" idx="2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umer">
  <p:cSld name="Consum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C:\Brown_IR_PERM99\Corporate Communications\Presentation Creation\Templates\0 NEW CORP TEMPLATE\Corporate\Design Files\Photoshop Output\Cov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75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">
  <p:cSld name="Coffe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C:\Brown_IR_PERM99\Corporate Communications\Presentation Creation\Templates\0 NEW CORP TEMPLATE\Corporate\Design Files\Photoshop Output\Cov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al Foods">
  <p:cSld name="Natural Food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 descr="C:\Brown_IR_PERM99\Corporate Communications\Presentation Creation\Templates\0 NEW CORP TEMPLATE\Corporate\Design Files\Photoshop Output\Cov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525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928688"/>
            <a:ext cx="180975" cy="1285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t">
  <p:cSld name="Pe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descr="C:\Brown_IR_PERM99\Corporate Communications\Presentation Creation\Templates\0 NEW CORP TEMPLATE\Corporate\Design Files\Photoshop Output\Cov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">
  <p:cSld name="Intern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 descr="C:\Brown_IR_PERM99\Corporate Communications\Presentation Creation\Templates\0 NEW CORP TEMPLATE\Corporate\Design Files\Photoshop Output\Cov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0"/>
            <a:ext cx="91424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15875" y="5170488"/>
            <a:ext cx="4165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internally focused.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theme" Target="../theme/theme3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5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7239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5" name="Google Shape;365;p52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6">
            <a:alphaModFix/>
          </a:blip>
          <a:srcRect l="5308" t="94606" b="2323"/>
          <a:stretch/>
        </p:blipFill>
        <p:spPr>
          <a:xfrm>
            <a:off x="0" y="4917018"/>
            <a:ext cx="9144000" cy="2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1262" b="97476"/>
          <a:stretch/>
        </p:blipFill>
        <p:spPr>
          <a:xfrm>
            <a:off x="0" y="-19050"/>
            <a:ext cx="9144000" cy="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98153"/>
          <a:stretch/>
        </p:blipFill>
        <p:spPr>
          <a:xfrm>
            <a:off x="0" y="4888231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 rotWithShape="1">
          <a:blip r:embed="rId8">
            <a:alphaModFix/>
          </a:blip>
          <a:srcRect b="13027"/>
          <a:stretch/>
        </p:blipFill>
        <p:spPr>
          <a:xfrm>
            <a:off x="8452938" y="4826815"/>
            <a:ext cx="516754" cy="2606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9">
            <a:alphaModFix/>
          </a:blip>
          <a:srcRect l="71976" t="1693" r="19040" b="4424"/>
          <a:stretch/>
        </p:blipFill>
        <p:spPr>
          <a:xfrm>
            <a:off x="0" y="59376"/>
            <a:ext cx="707666" cy="48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10">
            <a:alphaModFix/>
          </a:blip>
          <a:srcRect l="35130" t="64736" r="41652"/>
          <a:stretch/>
        </p:blipFill>
        <p:spPr>
          <a:xfrm>
            <a:off x="7885348" y="138192"/>
            <a:ext cx="1106252" cy="112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 rotWithShape="1">
          <a:blip r:embed="rId11">
            <a:alphaModFix/>
          </a:blip>
          <a:srcRect l="40315" t="7959" r="38324" b="69619"/>
          <a:stretch/>
        </p:blipFill>
        <p:spPr>
          <a:xfrm>
            <a:off x="8167339" y="451795"/>
            <a:ext cx="528622" cy="55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Programming Merit Badge 2 </a:t>
            </a:r>
            <a:endParaRPr dirty="0"/>
          </a:p>
        </p:txBody>
      </p:sp>
      <p:sp>
        <p:nvSpPr>
          <p:cNvPr id="413" name="Google Shape;413;p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14" name="Google Shape;414;p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5" name="Google Shape;415;p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16" name="Google Shape;416;p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/>
          </a:p>
        </p:txBody>
      </p:sp>
      <p:sp>
        <p:nvSpPr>
          <p:cNvPr id="417" name="Google Shape;417;p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3360" y="931575"/>
            <a:ext cx="5522106" cy="3257550"/>
          </a:xfrm>
        </p:spPr>
        <p:txBody>
          <a:bodyPr/>
          <a:lstStyle/>
          <a:p>
            <a:r>
              <a:rPr lang="en-US" dirty="0"/>
              <a:t>In 2006 Amazon began offering the computing infrastructure and services that powered its business to other companies</a:t>
            </a:r>
          </a:p>
          <a:p>
            <a:endParaRPr lang="en-US" dirty="0"/>
          </a:p>
          <a:p>
            <a:r>
              <a:rPr lang="en-US" dirty="0"/>
              <a:t>Cloud computing allows companies to scale up and down without huge investments and provides new innovative ways to solve problems</a:t>
            </a:r>
          </a:p>
          <a:p>
            <a:endParaRPr lang="en-US" dirty="0"/>
          </a:p>
          <a:p>
            <a:r>
              <a:rPr lang="en-US" dirty="0"/>
              <a:t>Soon after, Microsoft, Google, and others followed suite and we have seen programming languages evolve to this space as well!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 cycle continues</a:t>
            </a:r>
          </a:p>
        </p:txBody>
      </p:sp>
      <p:pic>
        <p:nvPicPr>
          <p:cNvPr id="9228" name="Picture 12" descr="Image result for aws gcp azure logos">
            <a:extLst>
              <a:ext uri="{FF2B5EF4-FFF2-40B4-BE49-F238E27FC236}">
                <a16:creationId xmlns:a16="http://schemas.microsoft.com/office/drawing/2014/main" id="{44B357FB-DD0B-4475-8546-7B8B2B7D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7749" r="8704" b="17283"/>
          <a:stretch/>
        </p:blipFill>
        <p:spPr bwMode="auto">
          <a:xfrm>
            <a:off x="5261857" y="0"/>
            <a:ext cx="3756325" cy="12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most popular programming languages in cloud computing">
            <a:extLst>
              <a:ext uri="{FF2B5EF4-FFF2-40B4-BE49-F238E27FC236}">
                <a16:creationId xmlns:a16="http://schemas.microsoft.com/office/drawing/2014/main" id="{5AF42E88-7CDB-475D-B65C-5E06C8E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0" y="1120483"/>
            <a:ext cx="3320670" cy="24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tensor flow pytorch ml">
            <a:extLst>
              <a:ext uri="{FF2B5EF4-FFF2-40B4-BE49-F238E27FC236}">
                <a16:creationId xmlns:a16="http://schemas.microsoft.com/office/drawing/2014/main" id="{12C2E434-0464-4109-9678-EEDEAC1C0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7"/>
          <a:stretch/>
        </p:blipFill>
        <p:spPr bwMode="auto">
          <a:xfrm>
            <a:off x="5630729" y="3610376"/>
            <a:ext cx="3289732" cy="10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5084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3360" y="931575"/>
            <a:ext cx="5522106" cy="3257550"/>
          </a:xfrm>
        </p:spPr>
        <p:txBody>
          <a:bodyPr/>
          <a:lstStyle/>
          <a:p>
            <a:r>
              <a:rPr lang="en-US" dirty="0"/>
              <a:t>In 2006 Amazon began offering the computing infrastructure and services that powered its business to other companies</a:t>
            </a:r>
          </a:p>
          <a:p>
            <a:endParaRPr lang="en-US" dirty="0"/>
          </a:p>
          <a:p>
            <a:r>
              <a:rPr lang="en-US" dirty="0"/>
              <a:t>Cloud computing allows companies to scale up and down without huge investments and provides new innovative ways to solve problems</a:t>
            </a:r>
          </a:p>
          <a:p>
            <a:endParaRPr lang="en-US" dirty="0"/>
          </a:p>
          <a:p>
            <a:r>
              <a:rPr lang="en-US" dirty="0"/>
              <a:t>Soon after, Microsoft, Google, and others followed suite and we have seen programming languages evolve to this space as well!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 cycle continues</a:t>
            </a:r>
          </a:p>
        </p:txBody>
      </p:sp>
      <p:pic>
        <p:nvPicPr>
          <p:cNvPr id="9228" name="Picture 12" descr="Image result for aws gcp azure logos">
            <a:extLst>
              <a:ext uri="{FF2B5EF4-FFF2-40B4-BE49-F238E27FC236}">
                <a16:creationId xmlns:a16="http://schemas.microsoft.com/office/drawing/2014/main" id="{44B357FB-DD0B-4475-8546-7B8B2B7D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7749" r="8704" b="17283"/>
          <a:stretch/>
        </p:blipFill>
        <p:spPr bwMode="auto">
          <a:xfrm>
            <a:off x="5261857" y="0"/>
            <a:ext cx="3756325" cy="12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most popular programming languages in cloud computing">
            <a:extLst>
              <a:ext uri="{FF2B5EF4-FFF2-40B4-BE49-F238E27FC236}">
                <a16:creationId xmlns:a16="http://schemas.microsoft.com/office/drawing/2014/main" id="{5AF42E88-7CDB-475D-B65C-5E06C8E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0" y="1120483"/>
            <a:ext cx="3320670" cy="24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tensor flow pytorch ml">
            <a:extLst>
              <a:ext uri="{FF2B5EF4-FFF2-40B4-BE49-F238E27FC236}">
                <a16:creationId xmlns:a16="http://schemas.microsoft.com/office/drawing/2014/main" id="{12C2E434-0464-4109-9678-EEDEAC1C0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7"/>
          <a:stretch/>
        </p:blipFill>
        <p:spPr bwMode="auto">
          <a:xfrm>
            <a:off x="5630729" y="3610376"/>
            <a:ext cx="3289732" cy="10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460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4FC5-90BC-4B19-A8C9-9488FE62E1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405250" cy="3257550"/>
          </a:xfrm>
        </p:spPr>
        <p:txBody>
          <a:bodyPr/>
          <a:lstStyle/>
          <a:p>
            <a:r>
              <a:rPr lang="en-US" dirty="0"/>
              <a:t>Binary represents a discrete state.  Things are either True (1) or False (0)</a:t>
            </a:r>
          </a:p>
          <a:p>
            <a:endParaRPr lang="en-US" dirty="0"/>
          </a:p>
          <a:p>
            <a:r>
              <a:rPr lang="en-US" dirty="0"/>
              <a:t>Computers think in a combination of True or False states represented by voltage</a:t>
            </a:r>
          </a:p>
          <a:p>
            <a:endParaRPr lang="en-US" dirty="0"/>
          </a:p>
          <a:p>
            <a:r>
              <a:rPr lang="en-US" dirty="0"/>
              <a:t>On a pc this is typical DC Volts of 5V for True 0V for false</a:t>
            </a:r>
          </a:p>
          <a:p>
            <a:endParaRPr lang="en-US" dirty="0"/>
          </a:p>
          <a:p>
            <a:r>
              <a:rPr lang="en-US" dirty="0"/>
              <a:t>The combination of True and False are represented as logic gates and is the foundation for programming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computers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binary number">
            <a:extLst>
              <a:ext uri="{FF2B5EF4-FFF2-40B4-BE49-F238E27FC236}">
                <a16:creationId xmlns:a16="http://schemas.microsoft.com/office/drawing/2014/main" id="{57B65C69-380D-4459-9391-7E837066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64" y="819150"/>
            <a:ext cx="3774586" cy="26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0196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revisit Decimal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CD274-1C57-4023-9DA1-EC5AAC910D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3A4E1-6281-434B-BDB7-D52739B5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" y="931575"/>
            <a:ext cx="8337002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021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Equivalent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CD274-1C57-4023-9DA1-EC5AAC910D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3600" dirty="0"/>
              <a:t>243 = 11110011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1x2</a:t>
            </a:r>
            <a:r>
              <a:rPr lang="en-US" baseline="30000" dirty="0"/>
              <a:t>7 </a:t>
            </a:r>
            <a:r>
              <a:rPr lang="en-US" dirty="0"/>
              <a:t>+ 1x2</a:t>
            </a:r>
            <a:r>
              <a:rPr lang="en-US" baseline="30000" dirty="0"/>
              <a:t>6 </a:t>
            </a:r>
            <a:r>
              <a:rPr lang="en-US" dirty="0"/>
              <a:t>+ 1x2</a:t>
            </a:r>
            <a:r>
              <a:rPr lang="en-US" baseline="30000" dirty="0"/>
              <a:t>5 </a:t>
            </a:r>
            <a:r>
              <a:rPr lang="en-US" dirty="0"/>
              <a:t>+ 1x2</a:t>
            </a:r>
            <a:r>
              <a:rPr lang="en-US" baseline="30000" dirty="0"/>
              <a:t>4 </a:t>
            </a:r>
            <a:r>
              <a:rPr lang="en-US" dirty="0"/>
              <a:t>+ 0x2</a:t>
            </a:r>
            <a:r>
              <a:rPr lang="en-US" baseline="30000" dirty="0"/>
              <a:t>3 </a:t>
            </a:r>
            <a:r>
              <a:rPr lang="en-US" dirty="0"/>
              <a:t>+ 0x2</a:t>
            </a:r>
            <a:r>
              <a:rPr lang="en-US" baseline="30000" dirty="0"/>
              <a:t>2 </a:t>
            </a:r>
            <a:r>
              <a:rPr lang="en-US" dirty="0"/>
              <a:t>+ 1x2</a:t>
            </a:r>
            <a:r>
              <a:rPr lang="en-US" baseline="30000" dirty="0"/>
              <a:t>1 </a:t>
            </a:r>
            <a:r>
              <a:rPr lang="en-US" dirty="0"/>
              <a:t>+ 1x2</a:t>
            </a:r>
            <a:r>
              <a:rPr lang="en-US" baseline="30000" dirty="0"/>
              <a:t>0  </a:t>
            </a:r>
          </a:p>
          <a:p>
            <a:endParaRPr lang="en-US" baseline="30000" dirty="0"/>
          </a:p>
          <a:p>
            <a:r>
              <a:rPr lang="en-US" dirty="0"/>
              <a:t>128  +  64   +  32  +   16  +   0    +    0   +   2    +    1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041771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4FC5-90BC-4B19-A8C9-9488FE62E1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3833902" cy="3257550"/>
          </a:xfrm>
        </p:spPr>
        <p:txBody>
          <a:bodyPr/>
          <a:lstStyle/>
          <a:p>
            <a:r>
              <a:rPr lang="en-US" dirty="0"/>
              <a:t>Common formats are Hexadecimal (base 16) and Octal (base 8)</a:t>
            </a:r>
          </a:p>
          <a:p>
            <a:endParaRPr lang="en-US" dirty="0"/>
          </a:p>
          <a:p>
            <a:r>
              <a:rPr lang="en-US" dirty="0"/>
              <a:t>What would 243 Hexadecimal be if converted to Decimal?</a:t>
            </a:r>
          </a:p>
          <a:p>
            <a:endParaRPr lang="en-US" dirty="0"/>
          </a:p>
          <a:p>
            <a:r>
              <a:rPr lang="en-US" dirty="0"/>
              <a:t>What is 9 + 1 equal to in Hex?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Programmers think in other formats</a:t>
            </a:r>
          </a:p>
        </p:txBody>
      </p:sp>
      <p:pic>
        <p:nvPicPr>
          <p:cNvPr id="14340" name="Picture 4" descr="Related image">
            <a:extLst>
              <a:ext uri="{FF2B5EF4-FFF2-40B4-BE49-F238E27FC236}">
                <a16:creationId xmlns:a16="http://schemas.microsoft.com/office/drawing/2014/main" id="{ACDD550F-3142-4DED-9DE1-D5D91A41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05" y="1066800"/>
            <a:ext cx="4652845" cy="34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8957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BC8CE-EDFE-44DC-B34C-51D5239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AF9A6-04B0-41C9-8153-0A24A00F9E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You can’t tell where you are going if you do not know where you’ve been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3A026-7A51-46B9-80BA-5BB3E96BDB8B}"/>
              </a:ext>
            </a:extLst>
          </p:cNvPr>
          <p:cNvSpPr txBox="1"/>
          <p:nvPr/>
        </p:nvSpPr>
        <p:spPr>
          <a:xfrm>
            <a:off x="-41579" y="4156132"/>
            <a:ext cx="390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Babbage’s Analytic Engine – Punch Cards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E0C06-A021-40AB-A010-C160FBA58DBE}"/>
              </a:ext>
            </a:extLst>
          </p:cNvPr>
          <p:cNvSpPr txBox="1"/>
          <p:nvPr/>
        </p:nvSpPr>
        <p:spPr>
          <a:xfrm>
            <a:off x="4025370" y="3801523"/>
            <a:ext cx="492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IBM’s 53 Quantum Computer - </a:t>
            </a:r>
            <a:r>
              <a:rPr lang="en-US" dirty="0" err="1"/>
              <a:t>Qiskit</a:t>
            </a:r>
            <a:endParaRPr lang="en-US" dirty="0"/>
          </a:p>
        </p:txBody>
      </p:sp>
      <p:pic>
        <p:nvPicPr>
          <p:cNvPr id="1028" name="Picture 4" descr="Image result for quantum computer">
            <a:extLst>
              <a:ext uri="{FF2B5EF4-FFF2-40B4-BE49-F238E27FC236}">
                <a16:creationId xmlns:a16="http://schemas.microsoft.com/office/drawing/2014/main" id="{9D242A3A-733F-4BF5-B878-FBD61F7C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17" y="1202573"/>
            <a:ext cx="4953657" cy="25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babbage analytical engine">
            <a:extLst>
              <a:ext uri="{FF2B5EF4-FFF2-40B4-BE49-F238E27FC236}">
                <a16:creationId xmlns:a16="http://schemas.microsoft.com/office/drawing/2014/main" id="{A7E3D038-6543-42BA-B843-C3F40272E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8"/>
          <a:stretch/>
        </p:blipFill>
        <p:spPr bwMode="auto">
          <a:xfrm>
            <a:off x="56244" y="1057427"/>
            <a:ext cx="3809547" cy="30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6463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127485" cy="3257550"/>
          </a:xfrm>
        </p:spPr>
        <p:txBody>
          <a:bodyPr/>
          <a:lstStyle/>
          <a:p>
            <a:r>
              <a:rPr lang="en-US" dirty="0"/>
              <a:t>Charles Babbage in 1836 addressed a problem with a specific solution</a:t>
            </a:r>
          </a:p>
          <a:p>
            <a:endParaRPr lang="en-US" dirty="0"/>
          </a:p>
          <a:p>
            <a:r>
              <a:rPr lang="en-US" dirty="0"/>
              <a:t>It could calculate of mathematical functions or formulas and save mathematicians time</a:t>
            </a:r>
          </a:p>
          <a:p>
            <a:endParaRPr lang="en-US" dirty="0"/>
          </a:p>
          <a:p>
            <a:r>
              <a:rPr lang="en-US" dirty="0"/>
              <a:t>Mechanical solution that had input, output, central processing, and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6" descr="Image result for babbage analytical engine">
            <a:extLst>
              <a:ext uri="{FF2B5EF4-FFF2-40B4-BE49-F238E27FC236}">
                <a16:creationId xmlns:a16="http://schemas.microsoft.com/office/drawing/2014/main" id="{3A6F21D0-39F8-46ED-8F9F-7B9C3938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8"/>
          <a:stretch/>
        </p:blipFill>
        <p:spPr bwMode="auto">
          <a:xfrm>
            <a:off x="5208635" y="1146222"/>
            <a:ext cx="3809547" cy="30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127485" cy="3257550"/>
          </a:xfrm>
        </p:spPr>
        <p:txBody>
          <a:bodyPr/>
          <a:lstStyle/>
          <a:p>
            <a:r>
              <a:rPr lang="en-US" dirty="0"/>
              <a:t>Charles Babbage had a design but did not have a formal way to turn instructions into action</a:t>
            </a:r>
          </a:p>
          <a:p>
            <a:endParaRPr lang="en-US" dirty="0"/>
          </a:p>
          <a:p>
            <a:r>
              <a:rPr lang="en-US" dirty="0"/>
              <a:t>Lady Augusta Ada King was the child of the poet Lord Byron. She was a gifted mathematician who wrote the first algorithm for the Analytic Engine in 1843</a:t>
            </a:r>
          </a:p>
          <a:p>
            <a:endParaRPr lang="en-US" dirty="0"/>
          </a:p>
          <a:p>
            <a:r>
              <a:rPr lang="en-US" dirty="0"/>
              <a:t>She is considered to be the “Mother of Programming”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Analytic Engine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unched card Babbage">
            <a:extLst>
              <a:ext uri="{FF2B5EF4-FFF2-40B4-BE49-F238E27FC236}">
                <a16:creationId xmlns:a16="http://schemas.microsoft.com/office/drawing/2014/main" id="{FAEE1CAB-92F2-4D00-BD42-94E13857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397" y="3261202"/>
            <a:ext cx="1342153" cy="14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0E76784-63A6-4376-AF7B-60984A9B4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r="15500"/>
          <a:stretch/>
        </p:blipFill>
        <p:spPr bwMode="auto">
          <a:xfrm>
            <a:off x="5912528" y="653208"/>
            <a:ext cx="2722462" cy="25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FA52344-0B0C-4836-9808-B2885C7C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697" y="3261202"/>
            <a:ext cx="2095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097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1" y="879959"/>
            <a:ext cx="5297606" cy="3257550"/>
          </a:xfrm>
        </p:spPr>
        <p:txBody>
          <a:bodyPr/>
          <a:lstStyle/>
          <a:p>
            <a:r>
              <a:rPr lang="en-US" dirty="0"/>
              <a:t>In the 1800’s a Frenchman named Joseph Jacquard developed a new way to weave using punch cards called the Jacquard Loom.</a:t>
            </a:r>
          </a:p>
          <a:p>
            <a:endParaRPr lang="en-US" dirty="0"/>
          </a:p>
          <a:p>
            <a:r>
              <a:rPr lang="en-US" dirty="0"/>
              <a:t>This concept was later adapted by Herman Hollerith in 1890’s to address census issue and founded the Tabulating Machine Company in 1896</a:t>
            </a:r>
          </a:p>
          <a:p>
            <a:endParaRPr lang="en-US" dirty="0"/>
          </a:p>
          <a:p>
            <a:r>
              <a:rPr lang="en-US" dirty="0"/>
              <a:t>Electronic connections made through open holes in cards spun the dials and reduced the time from 144.5 hours to 5.5!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become electronic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jacquard loom">
            <a:extLst>
              <a:ext uri="{FF2B5EF4-FFF2-40B4-BE49-F238E27FC236}">
                <a16:creationId xmlns:a16="http://schemas.microsoft.com/office/drawing/2014/main" id="{A0DFBCA4-81A9-4CD3-8ED5-5A148DF7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47" y="598939"/>
            <a:ext cx="2620915" cy="407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erman hollerith punch card">
            <a:extLst>
              <a:ext uri="{FF2B5EF4-FFF2-40B4-BE49-F238E27FC236}">
                <a16:creationId xmlns:a16="http://schemas.microsoft.com/office/drawing/2014/main" id="{1548B894-5DD7-45F4-9E42-761CA2B90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r="12264"/>
          <a:stretch/>
        </p:blipFill>
        <p:spPr bwMode="auto">
          <a:xfrm>
            <a:off x="5208635" y="878536"/>
            <a:ext cx="393536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29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923968"/>
            <a:ext cx="5297606" cy="3707461"/>
          </a:xfrm>
        </p:spPr>
        <p:txBody>
          <a:bodyPr/>
          <a:lstStyle/>
          <a:p>
            <a:r>
              <a:rPr lang="en-US" dirty="0"/>
              <a:t>In the1945 computers like the Electronic Numerical Integrator and Computer known as ENIAC. It used vacuum tubes and relays to handle more generic tasks.  </a:t>
            </a:r>
          </a:p>
          <a:p>
            <a:endParaRPr lang="en-US" dirty="0"/>
          </a:p>
          <a:p>
            <a:r>
              <a:rPr lang="en-US" dirty="0"/>
              <a:t>Expensive and used by the military for artillery table calculations</a:t>
            </a:r>
          </a:p>
          <a:p>
            <a:endParaRPr lang="en-US" dirty="0"/>
          </a:p>
          <a:p>
            <a:r>
              <a:rPr lang="en-US" dirty="0"/>
              <a:t>Thought in binary (1 or 0 true or false)</a:t>
            </a:r>
          </a:p>
          <a:p>
            <a:endParaRPr lang="en-US" dirty="0"/>
          </a:p>
          <a:p>
            <a:r>
              <a:rPr lang="en-US" dirty="0"/>
              <a:t>More general purpose requires general purpose programming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76200"/>
            <a:ext cx="8280971" cy="492071"/>
          </a:xfrm>
        </p:spPr>
        <p:txBody>
          <a:bodyPr/>
          <a:lstStyle/>
          <a:p>
            <a:r>
              <a:rPr lang="en-US" dirty="0"/>
              <a:t>Computers Evolve as does Programming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mage result for eniac">
            <a:extLst>
              <a:ext uri="{FF2B5EF4-FFF2-40B4-BE49-F238E27FC236}">
                <a16:creationId xmlns:a16="http://schemas.microsoft.com/office/drawing/2014/main" id="{376001CD-3639-40D2-9436-8A435C220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2" y="1069252"/>
            <a:ext cx="3976688" cy="3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838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1" y="1043133"/>
            <a:ext cx="5297606" cy="3257550"/>
          </a:xfrm>
        </p:spPr>
        <p:txBody>
          <a:bodyPr/>
          <a:lstStyle/>
          <a:p>
            <a:r>
              <a:rPr lang="en-US" dirty="0"/>
              <a:t>Hungarian-American mathematician, physicist, computer scientist.  Foremost of his time and a founding figure in Computing!</a:t>
            </a:r>
          </a:p>
          <a:p>
            <a:endParaRPr lang="en-US" dirty="0"/>
          </a:p>
          <a:p>
            <a:r>
              <a:rPr lang="en-US" dirty="0"/>
              <a:t>Worked on the ENIAC as well as Manhattan project and other major efforts of the day</a:t>
            </a:r>
          </a:p>
          <a:p>
            <a:endParaRPr lang="en-US" dirty="0"/>
          </a:p>
          <a:p>
            <a:r>
              <a:rPr lang="en-US" dirty="0"/>
              <a:t>Introduced subroutines, control logic, merge sort, and contributed to AI with Turing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Evolves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John von Neuman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6B9503C-4B8D-44CF-853F-33ADBD74006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44" y="204456"/>
            <a:ext cx="3336706" cy="4351338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2B4DB4F-AE8F-44AB-BABD-739C387148EB}"/>
              </a:ext>
            </a:extLst>
          </p:cNvPr>
          <p:cNvSpPr/>
          <p:nvPr/>
        </p:nvSpPr>
        <p:spPr>
          <a:xfrm rot="21288796" flipH="1">
            <a:off x="4123019" y="243919"/>
            <a:ext cx="2290056" cy="1758608"/>
          </a:xfrm>
          <a:prstGeom prst="wedgeEllipseCallout">
            <a:avLst>
              <a:gd name="adj1" fmla="val -59541"/>
              <a:gd name="adj2" fmla="val 101969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You’re Welcome, Future Programmers!</a:t>
            </a:r>
          </a:p>
        </p:txBody>
      </p:sp>
    </p:spTree>
    <p:extLst>
      <p:ext uri="{BB962C8B-B14F-4D97-AF65-F5344CB8AC3E}">
        <p14:creationId xmlns:p14="http://schemas.microsoft.com/office/powerpoint/2010/main" val="1069071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2" y="902323"/>
            <a:ext cx="5459961" cy="3257550"/>
          </a:xfrm>
        </p:spPr>
        <p:txBody>
          <a:bodyPr/>
          <a:lstStyle/>
          <a:p>
            <a:r>
              <a:rPr lang="en-US" dirty="0"/>
              <a:t>In the 1960’s computers became engineered general-purpose machines to solve business problems like accounting, procurement, inventory</a:t>
            </a:r>
          </a:p>
          <a:p>
            <a:endParaRPr lang="en-US" dirty="0"/>
          </a:p>
          <a:p>
            <a:r>
              <a:rPr lang="en-US" dirty="0"/>
              <a:t>Remember the Tabulating Machine Company?  It grew into a company called International Business Machines (IBM)</a:t>
            </a:r>
          </a:p>
          <a:p>
            <a:endParaRPr lang="en-US" dirty="0"/>
          </a:p>
          <a:p>
            <a:r>
              <a:rPr lang="en-US" dirty="0"/>
              <a:t>Mainframes used Assembly Language, COBOL, JCL and other languages that were built for business not mathematical problems.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moves to the business world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Image result for ibm mainframes in 70s">
            <a:extLst>
              <a:ext uri="{FF2B5EF4-FFF2-40B4-BE49-F238E27FC236}">
                <a16:creationId xmlns:a16="http://schemas.microsoft.com/office/drawing/2014/main" id="{1491B392-5C33-45E7-B4EE-C8716874F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t="-1061" r="4488" b="1061"/>
          <a:stretch/>
        </p:blipFill>
        <p:spPr bwMode="auto">
          <a:xfrm>
            <a:off x="5289864" y="749923"/>
            <a:ext cx="3643213" cy="316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7806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2" y="902323"/>
            <a:ext cx="5459961" cy="3257550"/>
          </a:xfrm>
        </p:spPr>
        <p:txBody>
          <a:bodyPr/>
          <a:lstStyle/>
          <a:p>
            <a:r>
              <a:rPr lang="en-US" dirty="0"/>
              <a:t>In the 1980’s computers moved out of the backroom and onto the desktop</a:t>
            </a:r>
          </a:p>
          <a:p>
            <a:endParaRPr lang="en-US" dirty="0"/>
          </a:p>
          <a:p>
            <a:r>
              <a:rPr lang="en-US" dirty="0"/>
              <a:t>Computers were based on more efficient transistors and semiconductors which enabled smaller and faster solutions</a:t>
            </a:r>
          </a:p>
          <a:p>
            <a:endParaRPr lang="en-US" dirty="0"/>
          </a:p>
          <a:p>
            <a:r>
              <a:rPr lang="en-US" dirty="0"/>
              <a:t>Programming evolved to meet this new demand with new versions of assembly and other languages that evolved from BASIC, C, Pascal that were used on minicomputers and mainframes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moves to our homes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Image result for ibm pc">
            <a:extLst>
              <a:ext uri="{FF2B5EF4-FFF2-40B4-BE49-F238E27FC236}">
                <a16:creationId xmlns:a16="http://schemas.microsoft.com/office/drawing/2014/main" id="{ADE63D57-6240-4D13-8ECD-607BA2313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"/>
          <a:stretch/>
        </p:blipFill>
        <p:spPr bwMode="auto">
          <a:xfrm>
            <a:off x="5175138" y="1021829"/>
            <a:ext cx="3843044" cy="3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2857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lank">
  <a:themeElements>
    <a:clrScheme name="Saturated Gingham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AC1723"/>
      </a:accent1>
      <a:accent2>
        <a:srgbClr val="D0571C"/>
      </a:accent2>
      <a:accent3>
        <a:srgbClr val="743301"/>
      </a:accent3>
      <a:accent4>
        <a:srgbClr val="6D9045"/>
      </a:accent4>
      <a:accent5>
        <a:srgbClr val="602C5D"/>
      </a:accent5>
      <a:accent6>
        <a:srgbClr val="16A29C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ingham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723</Words>
  <Application>Microsoft Office PowerPoint</Application>
  <PresentationFormat>On-screen Show (16:9)</PresentationFormat>
  <Paragraphs>88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Century Gothic</vt:lpstr>
      <vt:lpstr>Arial</vt:lpstr>
      <vt:lpstr>Arial Narrow</vt:lpstr>
      <vt:lpstr>Calibri</vt:lpstr>
      <vt:lpstr>1_Blank</vt:lpstr>
      <vt:lpstr>Custom Design</vt:lpstr>
      <vt:lpstr>3_Gingham Theme</vt:lpstr>
      <vt:lpstr>PowerPoint Presentation</vt:lpstr>
      <vt:lpstr>History</vt:lpstr>
      <vt:lpstr>In the beginning</vt:lpstr>
      <vt:lpstr>Programming the Analytic Engine</vt:lpstr>
      <vt:lpstr>Computers become electronic</vt:lpstr>
      <vt:lpstr>Computers Evolve as does Programming </vt:lpstr>
      <vt:lpstr>Programming Evolves</vt:lpstr>
      <vt:lpstr>Computing moves to the business world </vt:lpstr>
      <vt:lpstr>Computing moves to our homes</vt:lpstr>
      <vt:lpstr>Cloud Computing</vt:lpstr>
      <vt:lpstr>Cloud Computing</vt:lpstr>
      <vt:lpstr>Understanding how computers think</vt:lpstr>
      <vt:lpstr>Let’s revisit Decimal</vt:lpstr>
      <vt:lpstr>Binary Equivalent</vt:lpstr>
      <vt:lpstr>Other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Brown</dc:creator>
  <cp:lastModifiedBy>Angle, Brett</cp:lastModifiedBy>
  <cp:revision>22</cp:revision>
  <dcterms:modified xsi:type="dcterms:W3CDTF">2019-10-05T17:24:36Z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0x010100255B2B9E69E5A3439BFA7D1913FFF758</vt:lpwstr>
  </property>
  <property fmtid="{D5CDD505-2E9C-101B-9397-08002B2CF9AE}" pid="3" name="TaxKeyword">
    <vt:lpwstr/>
  </property>
  <property fmtid="{D5CDD505-2E9C-101B-9397-08002B2CF9AE}" pid="4" name="_dlc_DocIdItemGuid">
    <vt:lpwstr>7d062aaa-aebf-4f6b-9fc9-7828ef8d59a9</vt:lpwstr>
  </property>
  <property fmtid="{D5CDD505-2E9C-101B-9397-08002B2CF9AE}" pid="5" name="AuthorIds_UIVersion_1024">
    <vt:lpwstr>19479</vt:lpwstr>
  </property>
</Properties>
</file>